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4645" autoAdjust="0"/>
  </p:normalViewPr>
  <p:slideViewPr>
    <p:cSldViewPr>
      <p:cViewPr varScale="1">
        <p:scale>
          <a:sx n="96" d="100"/>
          <a:sy n="96" d="100"/>
        </p:scale>
        <p:origin x="1014" y="60"/>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273738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593246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a:t>The Status Report </a:t>
            </a:r>
            <a:r>
              <a:rPr lang="en-US" dirty="0"/>
              <a:t>Presentations will be given </a:t>
            </a:r>
            <a:r>
              <a:rPr lang="en-US"/>
              <a:t>on Tuesday, September 10.</a:t>
            </a:r>
            <a:endParaRPr lang="en-US" dirty="0"/>
          </a:p>
          <a:p>
            <a:pPr lvl="1"/>
            <a:r>
              <a:rPr lang="en-US" dirty="0"/>
              <a:t>The purpose of </a:t>
            </a:r>
            <a:r>
              <a:rPr lang="en-US"/>
              <a:t>your Status Report </a:t>
            </a:r>
            <a:r>
              <a:rPr lang="en-US" dirty="0"/>
              <a:t>Presentation is for your team to demonstrate that you have made significant progress on your project. In particular, you will give status reports on a variety of things including the status of project sponsor contact, project sponsor meeting schedules, team meeting schedules, team organization, server systems and software, development systems and software, a brief description of the project, the status of your project plan and the initial identification of risks.</a:t>
            </a:r>
          </a:p>
          <a:p>
            <a:pPr lvl="1"/>
            <a:r>
              <a:rPr lang="en-US" dirty="0"/>
              <a:t>The time limit for your presentation </a:t>
            </a:r>
            <a:r>
              <a:rPr lang="en-US"/>
              <a:t>is 6 </a:t>
            </a:r>
            <a:r>
              <a:rPr lang="en-US" dirty="0"/>
              <a:t>minutes, which will be strictly enforced. Practice your presentation to ensure that your team will finish within the allotted time </a:t>
            </a:r>
            <a:r>
              <a:rPr lang="en-US"/>
              <a:t>of 6 </a:t>
            </a:r>
            <a:r>
              <a:rPr lang="en-US" dirty="0"/>
              <a:t>minutes.</a:t>
            </a:r>
          </a:p>
          <a:p>
            <a:pPr lvl="1"/>
            <a:r>
              <a:rPr lang="en-US" dirty="0"/>
              <a:t>Be ready to answer questions, including tough questions.</a:t>
            </a:r>
          </a:p>
          <a:p>
            <a:pPr lvl="1"/>
            <a:r>
              <a:rPr lang="en-US" dirty="0"/>
              <a:t>We will meet in “split-hands” meetings</a:t>
            </a:r>
            <a:r>
              <a:rPr lang="en-US"/>
              <a:t>. Luke’s </a:t>
            </a:r>
            <a:r>
              <a:rPr lang="en-US" dirty="0"/>
              <a:t>teams will meet </a:t>
            </a:r>
            <a:r>
              <a:rPr lang="en-US"/>
              <a:t>in 115 International Center, Griffin’s </a:t>
            </a:r>
            <a:r>
              <a:rPr lang="en-US" dirty="0"/>
              <a:t>teams will meet </a:t>
            </a:r>
            <a:r>
              <a:rPr lang="en-US"/>
              <a:t>in 1281 Anthony, and Sam’s </a:t>
            </a:r>
            <a:r>
              <a:rPr lang="en-US" dirty="0"/>
              <a:t>teams will meet </a:t>
            </a:r>
            <a:r>
              <a:rPr lang="en-US"/>
              <a:t>in 1130 STEM.</a:t>
            </a:r>
            <a:endParaRPr lang="en-US" dirty="0"/>
          </a:p>
          <a:p>
            <a:pPr lvl="1"/>
            <a:r>
              <a:rPr lang="en-US" dirty="0"/>
              <a:t>Dr. D. will combine the individual team slide decks into multiple slide decks, one for each TM.</a:t>
            </a:r>
          </a:p>
          <a:p>
            <a:pPr lvl="1"/>
            <a:r>
              <a:rPr lang="en-US" dirty="0"/>
              <a:t>Your TM will project the combined slide decks using their laptop, which your team will use for your presentation.</a:t>
            </a:r>
          </a:p>
          <a:p>
            <a:pPr lvl="1"/>
            <a:r>
              <a:rPr lang="en-US" dirty="0"/>
              <a:t>Your team may have one or more presenters.</a:t>
            </a:r>
          </a:p>
          <a:p>
            <a:pPr lvl="1"/>
            <a:r>
              <a:rPr lang="en-US" dirty="0"/>
              <a:t>The order in which the teams will present will be random.</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
        <p:nvSpPr>
          <p:cNvPr id="7" name="TextBox 6">
            <a:extLst>
              <a:ext uri="{FF2B5EF4-FFF2-40B4-BE49-F238E27FC236}">
                <a16:creationId xmlns:a16="http://schemas.microsoft.com/office/drawing/2014/main" id="{6CC2379A-3762-AFFA-E760-D5BAFFAEACC3}"/>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Read and follow the instructions </a:t>
            </a:r>
            <a:r>
              <a:rPr lang="en-US"/>
              <a:t>in “Editing Documents and Presentations Using Office 365” </a:t>
            </a:r>
            <a:r>
              <a:rPr lang="en-US" dirty="0"/>
              <a:t>of our </a:t>
            </a:r>
            <a:r>
              <a:rPr lang="en-US" dirty="0">
                <a:hlinkClick r:id="rId3"/>
              </a:rPr>
              <a:t>course syllabus</a:t>
            </a:r>
            <a:r>
              <a:rPr lang="en-US" dirty="0"/>
              <a:t>.</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 </a:t>
            </a:r>
          </a:p>
          <a:p>
            <a:r>
              <a:rPr lang="en-US" dirty="0"/>
              <a:t>Submitting</a:t>
            </a:r>
          </a:p>
          <a:p>
            <a:pPr lvl="1"/>
            <a:r>
              <a:rPr lang="en-US" dirty="0"/>
              <a:t>All presentations must be submitted to us and to your client by 11:59 p.m</a:t>
            </a:r>
            <a:r>
              <a:rPr lang="en-US"/>
              <a:t>., Monday, September 9.</a:t>
            </a:r>
            <a:endParaRPr lang="en-US" dirty="0"/>
          </a:p>
          <a:p>
            <a:pPr lvl="1"/>
            <a:r>
              <a:rPr lang="en-US" dirty="0"/>
              <a:t>Name your PowerPoint slide deck file as “team-[</a:t>
            </a:r>
            <a:r>
              <a:rPr lang="en-US"/>
              <a:t>team-name]-status-report-presentation</a:t>
            </a:r>
            <a:r>
              <a:rPr lang="en-US" dirty="0"/>
              <a:t>.pptx” replacing “[team-name]” with your team’s name normalized by using all lower case, deleting non-numeric and non-alphabetic characters, and replacing blanks by dashes. Examples include </a:t>
            </a:r>
            <a:r>
              <a:rPr lang="en-US"/>
              <a:t>“team-kohls-status-report-presentation</a:t>
            </a:r>
            <a:r>
              <a:rPr lang="en-US" dirty="0"/>
              <a:t>.pptx” and </a:t>
            </a:r>
            <a:r>
              <a:rPr lang="en-US"/>
              <a:t>“team-wk-kellogg-co-status-report-presentation</a:t>
            </a:r>
            <a:r>
              <a:rPr lang="en-US" dirty="0"/>
              <a:t>.pptx”. Set File Explorer or Finder to show all file extensions to ensure that there are no blanks before the “.pptx” extension as in </a:t>
            </a:r>
            <a:r>
              <a:rPr lang="en-US"/>
              <a:t>“team-amazon </a:t>
            </a:r>
            <a:r>
              <a:rPr lang="en-US" dirty="0"/>
              <a:t>.pptx”.</a:t>
            </a:r>
          </a:p>
          <a:p>
            <a:pPr lvl="1"/>
            <a:r>
              <a:rPr lang="en-US" dirty="0"/>
              <a:t>Upload your PowerPoint slide deck to the </a:t>
            </a:r>
            <a:r>
              <a:rPr lang="en-US"/>
              <a:t>folder “Status Report </a:t>
            </a:r>
            <a:r>
              <a:rPr lang="en-US" dirty="0"/>
              <a:t>Presentation Slide Decks” in our Microsoft Teams General Channel file space by 11:59 p.m</a:t>
            </a:r>
            <a:r>
              <a:rPr lang="en-US"/>
              <a:t>., Monday, September 9. </a:t>
            </a:r>
            <a:r>
              <a:rPr lang="en-US" dirty="0"/>
              <a:t>In addition, upload your slide deck to your team’s private channel file space in case your slide deck is deleted by accident from the General Channel </a:t>
            </a:r>
            <a:r>
              <a:rPr lang="en-US"/>
              <a:t>file space. </a:t>
            </a:r>
            <a:r>
              <a:rPr lang="en-US" dirty="0"/>
              <a:t>Set File Explorer or Finder to show all file extensions to ensure that there are no blanks before the “.pptx” extension as in “team-amazon .pptx”.</a:t>
            </a:r>
          </a:p>
          <a:p>
            <a:pPr lvl="1"/>
            <a:r>
              <a:rPr lang="en-US" dirty="0"/>
              <a:t>Email a copy of your slide deck to your client as well by 11:59 p.m</a:t>
            </a:r>
            <a:r>
              <a:rPr lang="en-US"/>
              <a:t>., Monday, September 9.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7" name="TextBox 6">
            <a:extLst>
              <a:ext uri="{FF2B5EF4-FFF2-40B4-BE49-F238E27FC236}">
                <a16:creationId xmlns:a16="http://schemas.microsoft.com/office/drawing/2014/main" id="{69101D80-3D45-3DDF-FB4C-50F4508EBFAC}"/>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a:t>
            </a:r>
            <a:r>
              <a:rPr lang="en-US" dirty="0"/>
              <a:t>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2024</a:t>
            </a:r>
            <a:endParaRPr lang="en-US" dirty="0"/>
          </a:p>
        </p:txBody>
      </p:sp>
      <p:sp>
        <p:nvSpPr>
          <p:cNvPr id="2" name="TextBox 1">
            <a:extLst>
              <a:ext uri="{FF2B5EF4-FFF2-40B4-BE49-F238E27FC236}">
                <a16:creationId xmlns:a16="http://schemas.microsoft.com/office/drawing/2014/main" id="{72383770-9945-472D-9B99-41ABB54BE3F6}"/>
              </a:ext>
            </a:extLst>
          </p:cNvPr>
          <p:cNvSpPr txBox="1"/>
          <p:nvPr/>
        </p:nvSpPr>
        <p:spPr>
          <a:xfrm>
            <a:off x="76200" y="2726691"/>
            <a:ext cx="4114800" cy="175432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You bought this </a:t>
            </a:r>
            <a:r>
              <a:rPr lang="en-US" sz="1400">
                <a:solidFill>
                  <a:prstClr val="black"/>
                </a:solidFill>
                <a:latin typeface="Calibri"/>
              </a:rPr>
              <a:t>on Monday, August 26. </a:t>
            </a:r>
            <a:r>
              <a:rPr lang="en-US" sz="1400"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sz="1400" dirty="0">
              <a:solidFill>
                <a:prstClr val="black"/>
              </a:solidFill>
              <a:latin typeface="Calibri"/>
            </a:endParaRPr>
          </a:p>
          <a:p>
            <a:pPr marR="0" lvl="0" algn="l" defTabSz="914400" rtl="0" eaLnBrk="1" fontAlgn="auto" latinLnBrk="0" hangingPunct="1">
              <a:lnSpc>
                <a:spcPct val="100000"/>
              </a:lnSpc>
              <a:spcBef>
                <a:spcPts val="600"/>
              </a:spcBef>
              <a:spcAft>
                <a:spcPts val="0"/>
              </a:spcAft>
              <a:buClrTx/>
              <a:buSzTx/>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a:bodyPr>
          <a:lstStyle/>
          <a:p>
            <a:r>
              <a:rPr lang="fr-FR" dirty="0"/>
              <a:t>Sponsor </a:t>
            </a:r>
            <a:r>
              <a:rPr lang="fr-FR" dirty="0" err="1"/>
              <a:t>Overview</a:t>
            </a:r>
            <a:endParaRPr lang="fr-FR" dirty="0"/>
          </a:p>
          <a:p>
            <a:pPr lvl="1"/>
            <a:r>
              <a:rPr lang="fr-FR" dirty="0" err="1"/>
              <a:t>Overview</a:t>
            </a:r>
            <a:r>
              <a:rPr lang="fr-FR" dirty="0"/>
              <a:t> Point 1</a:t>
            </a:r>
          </a:p>
          <a:p>
            <a:pPr lvl="1"/>
            <a:r>
              <a:rPr lang="fr-FR" dirty="0" err="1"/>
              <a:t>Overview</a:t>
            </a:r>
            <a:r>
              <a:rPr lang="fr-FR" dirty="0"/>
              <a:t> Point 2</a:t>
            </a:r>
          </a:p>
          <a:p>
            <a:pPr lvl="1"/>
            <a:r>
              <a:rPr lang="fr-FR" dirty="0" err="1"/>
              <a:t>Overview</a:t>
            </a:r>
            <a:r>
              <a:rPr lang="fr-FR" dirty="0"/>
              <a:t> Point 3</a:t>
            </a:r>
          </a:p>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grpSp>
        <p:nvGrpSpPr>
          <p:cNvPr id="17" name="Group 16">
            <a:extLst>
              <a:ext uri="{FF2B5EF4-FFF2-40B4-BE49-F238E27FC236}">
                <a16:creationId xmlns:a16="http://schemas.microsoft.com/office/drawing/2014/main" id="{32E89518-8285-4030-0EE8-9B96E1A3607F}"/>
              </a:ext>
            </a:extLst>
          </p:cNvPr>
          <p:cNvGrpSpPr/>
          <p:nvPr/>
        </p:nvGrpSpPr>
        <p:grpSpPr>
          <a:xfrm>
            <a:off x="4026918" y="2557799"/>
            <a:ext cx="3606156" cy="1280160"/>
            <a:chOff x="4026918" y="2557799"/>
            <a:chExt cx="3606156" cy="1280160"/>
          </a:xfrm>
        </p:grpSpPr>
        <p:sp>
          <p:nvSpPr>
            <p:cNvPr id="9" name="Right Brace 8">
              <a:extLst>
                <a:ext uri="{FF2B5EF4-FFF2-40B4-BE49-F238E27FC236}">
                  <a16:creationId xmlns:a16="http://schemas.microsoft.com/office/drawing/2014/main" id="{035BE223-B068-536F-7CA3-9118A1381C3F}"/>
                </a:ext>
              </a:extLst>
            </p:cNvPr>
            <p:cNvSpPr/>
            <p:nvPr/>
          </p:nvSpPr>
          <p:spPr>
            <a:xfrm>
              <a:off x="4026918" y="2557799"/>
              <a:ext cx="548640" cy="12801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a:extLst>
                <a:ext uri="{FF2B5EF4-FFF2-40B4-BE49-F238E27FC236}">
                  <a16:creationId xmlns:a16="http://schemas.microsoft.com/office/drawing/2014/main" id="{63FD8EB9-35FE-CB22-15AD-A4FE23ADBECF}"/>
                </a:ext>
              </a:extLst>
            </p:cNvPr>
            <p:cNvSpPr txBox="1"/>
            <p:nvPr/>
          </p:nvSpPr>
          <p:spPr>
            <a:xfrm>
              <a:off x="4630290" y="2874713"/>
              <a:ext cx="3002784" cy="646331"/>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Describe your sponsor is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4" name="Group 13">
            <a:extLst>
              <a:ext uri="{FF2B5EF4-FFF2-40B4-BE49-F238E27FC236}">
                <a16:creationId xmlns:a16="http://schemas.microsoft.com/office/drawing/2014/main" id="{C36D3960-0FE5-63CC-1E08-AEDE9F2AA528}"/>
              </a:ext>
            </a:extLst>
          </p:cNvPr>
          <p:cNvGrpSpPr/>
          <p:nvPr/>
        </p:nvGrpSpPr>
        <p:grpSpPr>
          <a:xfrm>
            <a:off x="4023360" y="4387275"/>
            <a:ext cx="3613272" cy="1645920"/>
            <a:chOff x="4023360" y="4387275"/>
            <a:chExt cx="3613272" cy="1645920"/>
          </a:xfrm>
        </p:grpSpPr>
        <p:sp>
          <p:nvSpPr>
            <p:cNvPr id="11" name="TextBox 10">
              <a:extLst>
                <a:ext uri="{FF2B5EF4-FFF2-40B4-BE49-F238E27FC236}">
                  <a16:creationId xmlns:a16="http://schemas.microsoft.com/office/drawing/2014/main" id="{6775D0EA-D031-4A29-88E1-A2E67D6971E5}"/>
                </a:ext>
              </a:extLst>
            </p:cNvPr>
            <p:cNvSpPr txBox="1"/>
            <p:nvPr/>
          </p:nvSpPr>
          <p:spPr>
            <a:xfrm>
              <a:off x="4630290" y="4517737"/>
              <a:ext cx="3006342"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Describe your project in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What problem does it solve?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Who will use it? How will they use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endParaRPr kumimoji="0" lang="en-US" sz="1200" i="0" u="none" strike="noStrike" kern="1200" cap="none" spc="0" normalizeH="0" baseline="0" noProof="0" dirty="0">
                <a:ln>
                  <a:noFill/>
                </a:ln>
                <a:effectLst/>
                <a:uLnTx/>
                <a:uFillTx/>
                <a:latin typeface="Calibri"/>
                <a:ea typeface="+mn-ea"/>
                <a:cs typeface="+mn-cs"/>
              </a:endParaRPr>
            </a:p>
          </p:txBody>
        </p:sp>
        <p:sp>
          <p:nvSpPr>
            <p:cNvPr id="13" name="Right Brace 12">
              <a:extLst>
                <a:ext uri="{FF2B5EF4-FFF2-40B4-BE49-F238E27FC236}">
                  <a16:creationId xmlns:a16="http://schemas.microsoft.com/office/drawing/2014/main" id="{4EFFC4B5-16A6-D965-529C-294FF3DC7C07}"/>
                </a:ext>
              </a:extLst>
            </p:cNvPr>
            <p:cNvSpPr/>
            <p:nvPr/>
          </p:nvSpPr>
          <p:spPr>
            <a:xfrm>
              <a:off x="4023360" y="4387275"/>
              <a:ext cx="548640" cy="16459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92500" lnSpcReduction="20000"/>
          </a:bodyPr>
          <a:lstStyle/>
          <a:p>
            <a:r>
              <a:rPr lang="en-US" dirty="0"/>
              <a:t>Server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en-US" dirty="0"/>
              <a:t>Development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fr-FR" dirty="0"/>
              <a:t>Project Plan Document</a:t>
            </a:r>
          </a:p>
          <a:p>
            <a:pPr lvl="1"/>
            <a:r>
              <a:rPr lang="en-US" dirty="0"/>
              <a:t>Status Point 1</a:t>
            </a:r>
          </a:p>
          <a:p>
            <a:pPr lvl="1"/>
            <a:r>
              <a:rPr lang="en-US" dirty="0"/>
              <a:t>Status Point 2</a:t>
            </a:r>
          </a:p>
          <a:p>
            <a:pPr lvl="1"/>
            <a:r>
              <a:rPr lang="en-US" dirty="0"/>
              <a:t>% Complete</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p:txBody>
          <a:bodyPr/>
          <a:lstStyle/>
          <a:p>
            <a:r>
              <a:rPr lang="en-US" dirty="0"/>
              <a:t>[Project Title]</a:t>
            </a:r>
          </a:p>
        </p:txBody>
      </p:sp>
      <p:sp>
        <p:nvSpPr>
          <p:cNvPr id="12" name="Text Placeholder 11"/>
          <p:cNvSpPr>
            <a:spLocks noGrp="1"/>
          </p:cNvSpPr>
          <p:nvPr>
            <p:ph type="body" sz="quarter" idx="15"/>
          </p:nvPr>
        </p:nvSpPr>
        <p:spPr/>
        <p:txBody>
          <a:bodyPr/>
          <a:lstStyle/>
          <a:p>
            <a:r>
              <a:rPr lang="en-US"/>
              <a:t>[2 of 4]</a:t>
            </a:r>
            <a:endParaRPr lang="en-US" dirty="0"/>
          </a:p>
        </p:txBody>
      </p:sp>
      <p:grpSp>
        <p:nvGrpSpPr>
          <p:cNvPr id="14" name="Group 13">
            <a:extLst>
              <a:ext uri="{FF2B5EF4-FFF2-40B4-BE49-F238E27FC236}">
                <a16:creationId xmlns:a16="http://schemas.microsoft.com/office/drawing/2014/main" id="{25541ADE-CAFB-E5EE-D12D-DBC25F3D89AA}"/>
              </a:ext>
            </a:extLst>
          </p:cNvPr>
          <p:cNvGrpSpPr/>
          <p:nvPr/>
        </p:nvGrpSpPr>
        <p:grpSpPr>
          <a:xfrm>
            <a:off x="5029200" y="1995285"/>
            <a:ext cx="3751711" cy="2805316"/>
            <a:chOff x="5029200" y="1995285"/>
            <a:chExt cx="3751711" cy="2805316"/>
          </a:xfrm>
        </p:grpSpPr>
        <p:sp>
          <p:nvSpPr>
            <p:cNvPr id="9" name="Right Brace 8"/>
            <p:cNvSpPr/>
            <p:nvPr/>
          </p:nvSpPr>
          <p:spPr>
            <a:xfrm>
              <a:off x="5029200" y="1995285"/>
              <a:ext cx="548640" cy="280531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638800" y="2705445"/>
              <a:ext cx="3142111"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3" name="Group 12">
            <a:extLst>
              <a:ext uri="{FF2B5EF4-FFF2-40B4-BE49-F238E27FC236}">
                <a16:creationId xmlns:a16="http://schemas.microsoft.com/office/drawing/2014/main" id="{3797D13F-5F43-96AC-A5C2-F4AA747D4A07}"/>
              </a:ext>
            </a:extLst>
          </p:cNvPr>
          <p:cNvGrpSpPr/>
          <p:nvPr/>
        </p:nvGrpSpPr>
        <p:grpSpPr>
          <a:xfrm>
            <a:off x="5029200" y="5057252"/>
            <a:ext cx="3962400" cy="1200329"/>
            <a:chOff x="5029200" y="5057252"/>
            <a:chExt cx="3962400" cy="1200329"/>
          </a:xfrm>
        </p:grpSpPr>
        <p:sp>
          <p:nvSpPr>
            <p:cNvPr id="4" name="Right Brace 3">
              <a:extLst>
                <a:ext uri="{FF2B5EF4-FFF2-40B4-BE49-F238E27FC236}">
                  <a16:creationId xmlns:a16="http://schemas.microsoft.com/office/drawing/2014/main" id="{55079D6B-DDCD-A1FA-1AFB-B930C8CB25BB}"/>
                </a:ext>
              </a:extLst>
            </p:cNvPr>
            <p:cNvSpPr/>
            <p:nvPr/>
          </p:nvSpPr>
          <p:spPr>
            <a:xfrm>
              <a:off x="5029200" y="5181599"/>
              <a:ext cx="548640" cy="95163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942CE60C-199E-E921-EE07-880805187194}"/>
                </a:ext>
              </a:extLst>
            </p:cNvPr>
            <p:cNvSpPr txBox="1"/>
            <p:nvPr/>
          </p:nvSpPr>
          <p:spPr>
            <a:xfrm>
              <a:off x="5638800" y="5057252"/>
              <a:ext cx="3352800" cy="120032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200" b="0" i="0" u="sng" strike="noStrike" kern="1200" cap="none" spc="0" normalizeH="0" baseline="0" noProof="0" dirty="0">
                  <a:ln>
                    <a:noFill/>
                  </a:ln>
                  <a:solidFill>
                    <a:prstClr val="black"/>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grpSp>
        <p:nvGrpSpPr>
          <p:cNvPr id="11" name="Group 10">
            <a:extLst>
              <a:ext uri="{FF2B5EF4-FFF2-40B4-BE49-F238E27FC236}">
                <a16:creationId xmlns:a16="http://schemas.microsoft.com/office/drawing/2014/main" id="{8F31B443-D0D9-D3CF-BE34-19F3744AC7B0}"/>
              </a:ext>
            </a:extLst>
          </p:cNvPr>
          <p:cNvGrpSpPr/>
          <p:nvPr/>
        </p:nvGrpSpPr>
        <p:grpSpPr>
          <a:xfrm>
            <a:off x="3657600" y="2105324"/>
            <a:ext cx="4193985" cy="2560320"/>
            <a:chOff x="3657600" y="2105324"/>
            <a:chExt cx="4193985" cy="2560320"/>
          </a:xfrm>
        </p:grpSpPr>
        <p:sp>
          <p:nvSpPr>
            <p:cNvPr id="9" name="Right Brace 8"/>
            <p:cNvSpPr/>
            <p:nvPr/>
          </p:nvSpPr>
          <p:spPr>
            <a:xfrm>
              <a:off x="3657600" y="2105324"/>
              <a:ext cx="548640" cy="256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4267200" y="2692986"/>
              <a:ext cx="3584385"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8" name="Group 7">
            <a:extLst>
              <a:ext uri="{FF2B5EF4-FFF2-40B4-BE49-F238E27FC236}">
                <a16:creationId xmlns:a16="http://schemas.microsoft.com/office/drawing/2014/main" id="{19E19D77-76C6-E0E6-1500-8039995FE400}"/>
              </a:ext>
            </a:extLst>
          </p:cNvPr>
          <p:cNvGrpSpPr/>
          <p:nvPr/>
        </p:nvGrpSpPr>
        <p:grpSpPr>
          <a:xfrm>
            <a:off x="3657600" y="4848447"/>
            <a:ext cx="4194578" cy="1371600"/>
            <a:chOff x="3657600" y="4848447"/>
            <a:chExt cx="4194578" cy="1371600"/>
          </a:xfrm>
        </p:grpSpPr>
        <p:sp>
          <p:nvSpPr>
            <p:cNvPr id="3" name="Right Brace 2">
              <a:extLst>
                <a:ext uri="{FF2B5EF4-FFF2-40B4-BE49-F238E27FC236}">
                  <a16:creationId xmlns:a16="http://schemas.microsoft.com/office/drawing/2014/main" id="{C39B4992-519E-4826-ABFF-8F57788FE5D8}"/>
                </a:ext>
              </a:extLst>
            </p:cNvPr>
            <p:cNvSpPr/>
            <p:nvPr/>
          </p:nvSpPr>
          <p:spPr>
            <a:xfrm>
              <a:off x="3657600" y="4848447"/>
              <a:ext cx="548640" cy="1371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267793" y="4980249"/>
              <a:ext cx="3584385" cy="110799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r>
                <a:rPr kumimoji="0" lang="en-US" sz="1800" b="1" i="0" u="none" strike="noStrike" kern="1200" cap="none" spc="0" normalizeH="0" baseline="0" noProof="0" dirty="0">
                  <a:ln>
                    <a:noFill/>
                  </a:ln>
                  <a:solidFill>
                    <a:srgbClr val="FF0000"/>
                  </a:solidFill>
                  <a:effectLst/>
                  <a:uLnTx/>
                  <a:uFillTx/>
                  <a:latin typeface="Calibri"/>
                  <a:ea typeface="+mn-ea"/>
                  <a:cs typeface="+mn-cs"/>
                </a:rPr>
                <a:t>.</a:t>
              </a:r>
            </a:p>
          </p:txBody>
        </p:sp>
      </p:gr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819400" y="3276600"/>
            <a:ext cx="5562600" cy="224676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A “Risk” is a significant task that you need to accomplish that you currently do not know how to do. Usually, a risk is a “showstopper,” meaning if you cannot complete the task, you cannot complete your project.</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“Mitigation” for a particular risk is your plan for eliminating that risk; that is, your plan for figuring out how to accomplish the task.</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List only “real” risks. For example, learning new computer languages is </a:t>
            </a:r>
            <a:r>
              <a:rPr lang="en-US" sz="1200" b="1" dirty="0">
                <a:solidFill>
                  <a:prstClr val="black"/>
                </a:solidFill>
                <a:latin typeface="Calibri"/>
              </a:rPr>
              <a:t>not</a:t>
            </a:r>
            <a:r>
              <a:rPr lang="en-US" sz="1200" dirty="0">
                <a:solidFill>
                  <a:prstClr val="black"/>
                </a:solidFill>
                <a:latin typeface="Calibri"/>
              </a:rPr>
              <a:t> a risk for an MSU CSE student.</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200" b="1" i="0" u="none" strike="noStrike" kern="1200" cap="none" spc="0" normalizeH="0" baseline="0" noProof="0" dirty="0">
                <a:ln>
                  <a:noFill/>
                </a:ln>
                <a:solidFill>
                  <a:prstClr val="black"/>
                </a:solidFill>
                <a:effectLst/>
                <a:uLnTx/>
                <a:uFillTx/>
                <a:latin typeface="Calibri"/>
                <a:ea typeface="+mn-ea"/>
                <a:cs typeface="+mn-cs"/>
              </a:rPr>
              <a:t>not</a:t>
            </a:r>
            <a:r>
              <a:rPr kumimoji="0" lang="en-US" sz="1200" i="0" u="none" strike="noStrike" kern="1200" cap="none" spc="0" normalizeH="0" baseline="0" noProof="0" dirty="0">
                <a:ln>
                  <a:noFill/>
                </a:ln>
                <a:solidFill>
                  <a:prstClr val="black"/>
                </a:solidFill>
                <a:effectLst/>
                <a:uLnTx/>
                <a:uFillTx/>
                <a:latin typeface="Calibri"/>
                <a:ea typeface="+mn-ea"/>
                <a:cs typeface="+mn-cs"/>
              </a:rPr>
              <a:t> a useful explanation.</a:t>
            </a:r>
            <a:endParaRPr lang="en-US" sz="1200" dirty="0">
              <a:solidFill>
                <a:prstClr val="black"/>
              </a:solidFill>
              <a:latin typeface="Calibri"/>
            </a:endParaRPr>
          </a:p>
          <a:p>
            <a:pPr>
              <a:spcBef>
                <a:spcPts val="600"/>
              </a:spcBef>
              <a:defRPr/>
            </a:pPr>
            <a:r>
              <a:rPr lang="en-US" sz="1200"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1236</TotalTime>
  <Words>1412</Words>
  <Application>Microsoft Office PowerPoint</Application>
  <PresentationFormat>On-screen Show (4:3)</PresentationFormat>
  <Paragraphs>157</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291</cp:revision>
  <dcterms:created xsi:type="dcterms:W3CDTF">2006-08-16T00:00:00Z</dcterms:created>
  <dcterms:modified xsi:type="dcterms:W3CDTF">2024-09-03T13:28:28Z</dcterms:modified>
</cp:coreProperties>
</file>